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60" r:id="rId4"/>
    <p:sldId id="261" r:id="rId5"/>
    <p:sldId id="263" r:id="rId6"/>
    <p:sldId id="264" r:id="rId7"/>
    <p:sldId id="265" r:id="rId8"/>
    <p:sldId id="277" r:id="rId9"/>
    <p:sldId id="268" r:id="rId10"/>
    <p:sldId id="269" r:id="rId11"/>
    <p:sldId id="270" r:id="rId12"/>
    <p:sldId id="271" r:id="rId13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18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619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8" y="1"/>
            <a:ext cx="4434998" cy="35619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r">
              <a:defRPr sz="1200"/>
            </a:lvl1pPr>
          </a:lstStyle>
          <a:p>
            <a:fld id="{38229C49-CBAF-4BD4-929C-496F3905BF2F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743105"/>
            <a:ext cx="4434998" cy="35619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8" y="6743105"/>
            <a:ext cx="4434998" cy="35619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r">
              <a:defRPr sz="1200"/>
            </a:lvl1pPr>
          </a:lstStyle>
          <a:p>
            <a:fld id="{84E3F49B-9578-4356-8F06-0BAE0620C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52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619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8" cy="356198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r">
              <a:defRPr sz="1200"/>
            </a:lvl1pPr>
          </a:lstStyle>
          <a:p>
            <a:fld id="{9370ADBF-2B81-4EED-9994-514CBB3899D1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21075" y="887413"/>
            <a:ext cx="31924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80" rIns="94758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416539"/>
            <a:ext cx="8187690" cy="2795350"/>
          </a:xfrm>
          <a:prstGeom prst="rect">
            <a:avLst/>
          </a:prstGeom>
        </p:spPr>
        <p:txBody>
          <a:bodyPr vert="horz" lIns="94758" tIns="47380" rIns="94758" bIns="4738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743105"/>
            <a:ext cx="4434998" cy="35619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8" y="6743105"/>
            <a:ext cx="4434998" cy="356197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r">
              <a:defRPr sz="1200"/>
            </a:lvl1pPr>
          </a:lstStyle>
          <a:p>
            <a:fld id="{27A222E6-D2B8-4EAC-ADAC-7D2E64287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37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55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80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92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15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42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0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09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34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49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EFADC4-9E39-E64A-8E0E-F80FC22DBF07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C03E4A-9A50-CC42-94E0-24D2540D6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9121A09-F9F9-DA42-9D16-ACEBAD4F64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87907" y="1584521"/>
            <a:ext cx="2410059" cy="8818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243A8F-8F00-AD47-908A-2D494F484C4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3014436">
            <a:off x="6778049" y="-848225"/>
            <a:ext cx="1359865" cy="13060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8204365-E130-8A41-95E7-C96A3FAE6D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9265725">
            <a:off x="8430790" y="-575586"/>
            <a:ext cx="1817642" cy="115117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01994B5-9ABC-9C42-9A17-300BAEA9284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2425" y="208610"/>
            <a:ext cx="587864" cy="53649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BF633C1-5E89-6D44-A86F-2F73CEE937F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70525" y="5869944"/>
            <a:ext cx="2920568" cy="98805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B73A940-83F9-484F-A6E2-911543F6066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45028" y="5713944"/>
            <a:ext cx="3707380" cy="130005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F9B9658-18D7-8D4F-AA82-911B2C35866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360278" y="6142494"/>
            <a:ext cx="1527629" cy="44295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C97EB85-E8E3-894E-8A90-BF027190735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71963" y="164506"/>
            <a:ext cx="3372037" cy="2301908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2CE066D2-FE6C-4E49-86C7-CBE9635D706A}"/>
              </a:ext>
            </a:extLst>
          </p:cNvPr>
          <p:cNvCxnSpPr/>
          <p:nvPr userDrawn="1"/>
        </p:nvCxnSpPr>
        <p:spPr>
          <a:xfrm>
            <a:off x="270525" y="5713944"/>
            <a:ext cx="8617382" cy="0"/>
          </a:xfrm>
          <a:prstGeom prst="line">
            <a:avLst/>
          </a:prstGeom>
          <a:ln>
            <a:solidFill>
              <a:srgbClr val="AAA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9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hallianz-fuer-vielfalt.de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mailto:hallianz@halle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facebook.com/hallianz.fuer.vielfalt" TargetMode="External"/><Relationship Id="rId4" Type="http://schemas.openxmlformats.org/officeDocument/2006/relationships/hyperlink" Target="http://www.halle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829236" y="187941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500" b="1" dirty="0">
              <a:solidFill>
                <a:srgbClr val="AAAA1C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554729" y="2420050"/>
            <a:ext cx="809974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rgbClr val="AAAA1C"/>
                </a:solidFill>
              </a:rPr>
              <a:t>HALLIANZ für Vielfalt 2021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 smtClean="0"/>
              <a:t>Partnerschaft </a:t>
            </a:r>
            <a:r>
              <a:rPr lang="de-DE" sz="3600" dirty="0"/>
              <a:t>für Demokratie</a:t>
            </a:r>
          </a:p>
          <a:p>
            <a:pPr algn="ctr"/>
            <a:r>
              <a:rPr lang="de-DE" sz="3600" dirty="0"/>
              <a:t>Halle (Saale)</a:t>
            </a:r>
          </a:p>
        </p:txBody>
      </p:sp>
    </p:spTree>
    <p:extLst>
      <p:ext uri="{BB962C8B-B14F-4D97-AF65-F5344CB8AC3E}">
        <p14:creationId xmlns:p14="http://schemas.microsoft.com/office/powerpoint/2010/main" val="19974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err="1" smtClean="0">
                <a:solidFill>
                  <a:srgbClr val="AAAA1C"/>
                </a:solidFill>
                <a:latin typeface="+mn-lt"/>
              </a:rPr>
              <a:t>Gelingensfaktoren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265114" y="2231541"/>
            <a:ext cx="8611032" cy="278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lvl="1" indent="-34272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Breite Einbindung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aller relevanten, demokratischen lokalen Netzwerke und Akteure im Begleitausschuss aus: 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Zivilgesellschaft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 (Netzwerke/ Vereine/ Jugendvertreter/ Religionen), 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Politik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(aus den Fraktionen), 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Verwaltung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 (insbesondere Polizei, Jugendamt, Integration) und 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Wirtschaft</a:t>
            </a:r>
            <a:endParaRPr lang="de-DE" sz="1400" spc="-1" dirty="0"/>
          </a:p>
          <a:p>
            <a:pPr marL="343080" lvl="1" indent="-34272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400" spc="-1" dirty="0">
                <a:solidFill>
                  <a:srgbClr val="000000"/>
                </a:solidFill>
                <a:ea typeface="Verdana"/>
              </a:rPr>
              <a:t>Beauftragung &amp; Berichterstattung in der Kommunalvertretung</a:t>
            </a:r>
            <a:endParaRPr lang="de-DE" sz="1400" spc="-1" dirty="0"/>
          </a:p>
          <a:p>
            <a:pPr marL="343080" lvl="1" indent="-34272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Interne &amp; externe Koordinierungs- und Fachstelle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geteilt zwischen Stadt und freiem Träger</a:t>
            </a:r>
            <a:endParaRPr lang="de-DE" sz="1400" spc="-1" dirty="0"/>
          </a:p>
          <a:p>
            <a:pPr marL="343080" lvl="1" indent="-34272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400" spc="-1" dirty="0">
                <a:solidFill>
                  <a:srgbClr val="000000"/>
                </a:solidFill>
                <a:ea typeface="Verdana"/>
              </a:rPr>
              <a:t>Lokale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 Strategie- und Strukturentwicklung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zum Thema Demokratieförderung/ </a:t>
            </a:r>
            <a:r>
              <a:rPr lang="de-DE" sz="1400" spc="-1" dirty="0" err="1">
                <a:solidFill>
                  <a:srgbClr val="000000"/>
                </a:solidFill>
                <a:ea typeface="Verdana"/>
              </a:rPr>
              <a:t>Rechtsextremismusprävention</a:t>
            </a:r>
            <a:endParaRPr lang="de-DE" sz="1400" spc="-1" dirty="0"/>
          </a:p>
          <a:p>
            <a:pPr marL="343080" lvl="1" indent="-34272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Beteiligung von ehrenamtlich Engagierten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über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 Förderfonds</a:t>
            </a:r>
            <a:endParaRPr lang="de-DE" sz="1400" spc="-1" dirty="0"/>
          </a:p>
          <a:p>
            <a:pPr marL="343080" lvl="1" indent="-34272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400" spc="-1" dirty="0">
                <a:solidFill>
                  <a:srgbClr val="000000"/>
                </a:solidFill>
                <a:ea typeface="Verdana"/>
              </a:rPr>
              <a:t>Öffentliche 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Mitmachaktionen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, wie Bildungswochen gegen Rassismus oder HALLIANZ Spendenlauf, Beteiligung an Gedenkveranstaltungen zum 9. Oktober</a:t>
            </a:r>
            <a:endParaRPr lang="de-DE" sz="1400" spc="-1" dirty="0"/>
          </a:p>
        </p:txBody>
      </p:sp>
    </p:spTree>
    <p:extLst>
      <p:ext uri="{BB962C8B-B14F-4D97-AF65-F5344CB8AC3E}">
        <p14:creationId xmlns:p14="http://schemas.microsoft.com/office/powerpoint/2010/main" val="16038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Koordination Demokratieförderung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506939" y="2379575"/>
            <a:ext cx="8342337" cy="344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 smtClean="0">
                <a:solidFill>
                  <a:srgbClr val="000000"/>
                </a:solidFill>
                <a:ea typeface="Verdana"/>
              </a:rPr>
              <a:t>besetzt </a:t>
            </a:r>
            <a:r>
              <a:rPr lang="de-DE" spc="-1" dirty="0">
                <a:solidFill>
                  <a:srgbClr val="000000"/>
                </a:solidFill>
                <a:ea typeface="Verdana"/>
              </a:rPr>
              <a:t>seit </a:t>
            </a:r>
            <a:r>
              <a:rPr lang="de-DE" spc="-1" dirty="0" smtClean="0">
                <a:solidFill>
                  <a:srgbClr val="000000"/>
                </a:solidFill>
                <a:ea typeface="Verdana"/>
              </a:rPr>
              <a:t>15.03.2021 bzw. 15.08.2021</a:t>
            </a:r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 smtClean="0">
                <a:solidFill>
                  <a:srgbClr val="000000"/>
                </a:solidFill>
                <a:ea typeface="Verdana"/>
              </a:rPr>
              <a:t>0,5 </a:t>
            </a:r>
            <a:r>
              <a:rPr lang="de-DE" spc="-1" dirty="0">
                <a:solidFill>
                  <a:srgbClr val="000000"/>
                </a:solidFill>
                <a:ea typeface="Verdana"/>
              </a:rPr>
              <a:t>VZE </a:t>
            </a:r>
            <a:r>
              <a:rPr lang="de-DE" spc="-1" dirty="0" smtClean="0">
                <a:solidFill>
                  <a:srgbClr val="000000"/>
                </a:solidFill>
                <a:ea typeface="Verdana"/>
              </a:rPr>
              <a:t>stadtinterne, </a:t>
            </a:r>
            <a:r>
              <a:rPr lang="de-DE" spc="-1" dirty="0">
                <a:solidFill>
                  <a:srgbClr val="000000"/>
                </a:solidFill>
                <a:ea typeface="Verdana"/>
              </a:rPr>
              <a:t>geschäftsbereichsübergreifende Koordination der Aktivitäten im Bereich </a:t>
            </a:r>
            <a:r>
              <a:rPr lang="de-DE" spc="-1" dirty="0" smtClean="0">
                <a:solidFill>
                  <a:srgbClr val="000000"/>
                </a:solidFill>
                <a:ea typeface="Verdana"/>
              </a:rPr>
              <a:t>Demokratieförderung, Rechtsextremismus, Antisemitismus, Rassismus, gruppenbezogene Menschenfeindlichkeit</a:t>
            </a:r>
            <a:endParaRPr lang="de-DE" spc="-1" dirty="0">
              <a:solidFill>
                <a:srgbClr val="000000"/>
              </a:solidFill>
              <a:ea typeface="Verdana"/>
            </a:endParaRPr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>
                <a:solidFill>
                  <a:srgbClr val="000000"/>
                </a:solidFill>
                <a:ea typeface="Verdana"/>
              </a:rPr>
              <a:t>0,5 VZE </a:t>
            </a:r>
            <a:r>
              <a:rPr lang="de-DE" spc="-1" dirty="0" smtClean="0">
                <a:solidFill>
                  <a:srgbClr val="000000"/>
                </a:solidFill>
                <a:ea typeface="Verdana"/>
              </a:rPr>
              <a:t>interne </a:t>
            </a:r>
            <a:r>
              <a:rPr lang="de-DE" spc="-1" dirty="0" err="1">
                <a:solidFill>
                  <a:srgbClr val="000000"/>
                </a:solidFill>
                <a:ea typeface="Verdana"/>
              </a:rPr>
              <a:t>KoFa</a:t>
            </a:r>
            <a:r>
              <a:rPr lang="de-DE" spc="-1" dirty="0">
                <a:solidFill>
                  <a:srgbClr val="000000"/>
                </a:solidFill>
                <a:ea typeface="Verdana"/>
              </a:rPr>
              <a:t> HALLIANZ für Vielfalt</a:t>
            </a:r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 smtClean="0">
                <a:solidFill>
                  <a:srgbClr val="000000"/>
                </a:solidFill>
                <a:ea typeface="Verdana"/>
              </a:rPr>
              <a:t>enge </a:t>
            </a:r>
            <a:r>
              <a:rPr lang="de-DE" spc="-1" dirty="0">
                <a:solidFill>
                  <a:srgbClr val="000000"/>
                </a:solidFill>
                <a:ea typeface="Verdana"/>
              </a:rPr>
              <a:t>Zusammenarbeit mit zukünftiger Koordination Präventionsrat angedacht</a:t>
            </a:r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>
                <a:solidFill>
                  <a:srgbClr val="000000"/>
                </a:solidFill>
                <a:ea typeface="Verdana"/>
              </a:rPr>
              <a:t>2022 Planung eines Strategieprozesses für die Stadt in o.g. Themenfeldern zusammen mit Stadtgesellschaft</a:t>
            </a:r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endParaRPr lang="de-DE" spc="-1" dirty="0" smtClean="0">
              <a:solidFill>
                <a:srgbClr val="000000"/>
              </a:solidFill>
              <a:ea typeface="Verdana"/>
            </a:endParaRPr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endParaRPr lang="de-DE" spc="-1" dirty="0"/>
          </a:p>
          <a:p>
            <a:pPr>
              <a:lnSpc>
                <a:spcPct val="110000"/>
              </a:lnSpc>
            </a:pPr>
            <a:endParaRPr lang="de-DE" spc="-1" dirty="0"/>
          </a:p>
        </p:txBody>
      </p:sp>
    </p:spTree>
    <p:extLst>
      <p:ext uri="{BB962C8B-B14F-4D97-AF65-F5344CB8AC3E}">
        <p14:creationId xmlns:p14="http://schemas.microsoft.com/office/powerpoint/2010/main" val="34064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Kontakt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16179" y="1231776"/>
            <a:ext cx="545654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200" b="1" strike="noStrike" spc="-1" dirty="0">
                <a:solidFill>
                  <a:srgbClr val="AAAA1C"/>
                </a:solidFill>
              </a:rPr>
              <a:t>VIELEN DANK FÜR IHRE AUFMERKSAMKEIT!</a:t>
            </a:r>
          </a:p>
        </p:txBody>
      </p:sp>
      <p:sp>
        <p:nvSpPr>
          <p:cNvPr id="7" name="CustomShape 3"/>
          <p:cNvSpPr/>
          <p:nvPr/>
        </p:nvSpPr>
        <p:spPr>
          <a:xfrm>
            <a:off x="816179" y="3741687"/>
            <a:ext cx="8186760" cy="20914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50" b="1" strike="noStrike" spc="-1" dirty="0">
                <a:solidFill>
                  <a:srgbClr val="000000"/>
                </a:solidFill>
                <a:ea typeface="Verdana"/>
              </a:rPr>
              <a:t>Koordinierungs- und Fachstelle „HALLIANZ FÜR VIELFALT</a:t>
            </a:r>
            <a:r>
              <a:rPr lang="de-DE" sz="1250" b="1" strike="noStrike" spc="-1" dirty="0" smtClean="0">
                <a:solidFill>
                  <a:srgbClr val="000000"/>
                </a:solidFill>
                <a:ea typeface="Verdana"/>
              </a:rPr>
              <a:t>“ ab 2022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Stadt Halle (Saale)		</a:t>
            </a: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	Freiwilligen-Agentur 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Halle-Saalkreis e.V.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Fabian Sieber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			</a:t>
            </a: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	Karen 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Leonhardt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Marktplatz 1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			</a:t>
            </a: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	Hansering 20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06108 Halle (Saale)		</a:t>
            </a: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	06108 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Halle (Saale)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Tel.:	0345 / 221 </a:t>
            </a: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31 69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	</a:t>
            </a: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	Tel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.:	0345 / 470 13 55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 smtClean="0">
                <a:solidFill>
                  <a:srgbClr val="000000"/>
                </a:solidFill>
                <a:ea typeface="Verdana"/>
              </a:rPr>
              <a:t>Mail</a:t>
            </a: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:	</a:t>
            </a:r>
            <a:r>
              <a:rPr lang="de-DE" sz="1250" b="0" u="sng" strike="noStrike" spc="-1" dirty="0" smtClean="0">
                <a:solidFill>
                  <a:srgbClr val="009999"/>
                </a:solidFill>
                <a:uFillTx/>
                <a:ea typeface="Verdana"/>
                <a:hlinkClick r:id="rId2"/>
              </a:rPr>
              <a:t>hallianz@halle.de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Internet: 	</a:t>
            </a:r>
            <a:r>
              <a:rPr lang="de-DE" sz="1250" b="0" u="sng" strike="noStrike" spc="-1" dirty="0">
                <a:solidFill>
                  <a:srgbClr val="009999"/>
                </a:solidFill>
                <a:uFillTx/>
                <a:ea typeface="Verdana"/>
                <a:hlinkClick r:id="rId3"/>
              </a:rPr>
              <a:t>www.hallianz-fuer-vielfalt.de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	</a:t>
            </a:r>
            <a:r>
              <a:rPr lang="de-DE" sz="1250" b="0" u="sng" strike="noStrike" spc="-1" dirty="0" smtClean="0">
                <a:solidFill>
                  <a:srgbClr val="009999"/>
                </a:solidFill>
                <a:uFillTx/>
                <a:ea typeface="Verdana"/>
                <a:hlinkClick r:id="rId4"/>
              </a:rPr>
              <a:t>www.halle.de</a:t>
            </a:r>
            <a:endParaRPr lang="de-DE" sz="1250" b="0" strike="noStrike" spc="-1" dirty="0"/>
          </a:p>
          <a:p>
            <a:pPr>
              <a:lnSpc>
                <a:spcPct val="100000"/>
              </a:lnSpc>
            </a:pPr>
            <a:r>
              <a:rPr lang="de-DE" sz="1250" b="0" strike="noStrike" spc="-1" dirty="0">
                <a:solidFill>
                  <a:srgbClr val="000000"/>
                </a:solidFill>
                <a:ea typeface="Verdana"/>
              </a:rPr>
              <a:t>	</a:t>
            </a:r>
            <a:r>
              <a:rPr lang="de-DE" sz="1250" b="0" u="sng" strike="noStrike" spc="-1" dirty="0" smtClean="0">
                <a:solidFill>
                  <a:srgbClr val="009999"/>
                </a:solidFill>
                <a:uFillTx/>
                <a:ea typeface="Verdana"/>
                <a:hlinkClick r:id="rId5"/>
              </a:rPr>
              <a:t>www.facebook.com/hallianz.fuer.vielfalt</a:t>
            </a:r>
            <a:endParaRPr lang="de-DE" sz="1250" b="0" strike="noStrike" spc="-1" dirty="0"/>
          </a:p>
        </p:txBody>
      </p:sp>
      <p:pic>
        <p:nvPicPr>
          <p:cNvPr id="8" name="Grafik 3"/>
          <p:cNvPicPr/>
          <p:nvPr/>
        </p:nvPicPr>
        <p:blipFill>
          <a:blip r:embed="rId6"/>
          <a:stretch/>
        </p:blipFill>
        <p:spPr>
          <a:xfrm>
            <a:off x="912363" y="2110492"/>
            <a:ext cx="2511812" cy="1565581"/>
          </a:xfrm>
          <a:prstGeom prst="rect">
            <a:avLst/>
          </a:prstGeom>
          <a:ln>
            <a:noFill/>
          </a:ln>
        </p:spPr>
      </p:pic>
      <p:pic>
        <p:nvPicPr>
          <p:cNvPr id="9" name="Grafik 4"/>
          <p:cNvPicPr/>
          <p:nvPr/>
        </p:nvPicPr>
        <p:blipFill>
          <a:blip r:embed="rId7"/>
          <a:stretch/>
        </p:blipFill>
        <p:spPr>
          <a:xfrm>
            <a:off x="3424175" y="2110492"/>
            <a:ext cx="2458800" cy="1551841"/>
          </a:xfrm>
          <a:prstGeom prst="rect">
            <a:avLst/>
          </a:prstGeom>
          <a:ln>
            <a:noFill/>
          </a:ln>
        </p:spPr>
      </p:pic>
      <p:pic>
        <p:nvPicPr>
          <p:cNvPr id="10" name="Grafik 5"/>
          <p:cNvPicPr/>
          <p:nvPr/>
        </p:nvPicPr>
        <p:blipFill>
          <a:blip r:embed="rId8"/>
          <a:stretch/>
        </p:blipFill>
        <p:spPr>
          <a:xfrm>
            <a:off x="5882975" y="2125170"/>
            <a:ext cx="2511812" cy="15450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>
                <a:solidFill>
                  <a:srgbClr val="AAAA1C"/>
                </a:solidFill>
                <a:latin typeface="+mn-lt"/>
              </a:rPr>
              <a:t>Was ist </a:t>
            </a:r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die HALLIANZ </a:t>
            </a:r>
            <a:r>
              <a:rPr lang="de-DE" sz="3200" b="1" spc="-1" dirty="0">
                <a:solidFill>
                  <a:srgbClr val="AAAA1C"/>
                </a:solidFill>
                <a:latin typeface="+mn-lt"/>
              </a:rPr>
              <a:t>für Vielfalt?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265114" y="1876361"/>
            <a:ext cx="8611032" cy="3428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>
                <a:solidFill>
                  <a:srgbClr val="000000"/>
                </a:solidFill>
                <a:ea typeface="Verdana"/>
              </a:rPr>
              <a:t>aktiv seit 01.01.2007</a:t>
            </a:r>
            <a:endParaRPr lang="de-DE" spc="-1" dirty="0"/>
          </a:p>
          <a:p>
            <a:pPr>
              <a:lnSpc>
                <a:spcPct val="110000"/>
              </a:lnSpc>
            </a:pPr>
            <a:endParaRPr lang="de-DE" spc="-1" dirty="0"/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>
                <a:solidFill>
                  <a:srgbClr val="000000"/>
                </a:solidFill>
                <a:ea typeface="Verdana"/>
              </a:rPr>
              <a:t>Zusammenschluss gemeinnütziger Vereine, zivilgesellschaftlicher Akteure, Stadt Halle (Saale), Stadtratsfraktionen &amp; weiterer Partner</a:t>
            </a:r>
            <a:endParaRPr lang="de-DE" spc="-1" dirty="0"/>
          </a:p>
          <a:p>
            <a:pPr>
              <a:lnSpc>
                <a:spcPct val="110000"/>
              </a:lnSpc>
            </a:pPr>
            <a:endParaRPr lang="de-DE" spc="-1" dirty="0"/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>
                <a:solidFill>
                  <a:srgbClr val="000000"/>
                </a:solidFill>
                <a:ea typeface="Verdana"/>
              </a:rPr>
              <a:t>Ziel, freiwilliges Engagement für Demokratie, Vielfalt &amp; Weltoffenheit in Halle (Saale) fördern</a:t>
            </a:r>
            <a:endParaRPr lang="de-DE" spc="-1" dirty="0"/>
          </a:p>
          <a:p>
            <a:pPr>
              <a:lnSpc>
                <a:spcPct val="110000"/>
              </a:lnSpc>
            </a:pPr>
            <a:endParaRPr lang="de-DE" spc="-1" dirty="0"/>
          </a:p>
          <a:p>
            <a:pPr marL="457200" indent="-456840">
              <a:lnSpc>
                <a:spcPct val="11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pc="-1" dirty="0">
                <a:solidFill>
                  <a:srgbClr val="000000"/>
                </a:solidFill>
                <a:ea typeface="Verdana"/>
              </a:rPr>
              <a:t>berät &amp; unterstützt Vereine, Initiativen &amp; engagierte Menschen, sich mit eigenen Projekten gegen rechtsextreme, menschenfeindliche &amp; antisemitische Tendenzen einzusetzen</a:t>
            </a:r>
            <a:endParaRPr lang="de-DE" spc="-1" dirty="0"/>
          </a:p>
        </p:txBody>
      </p:sp>
    </p:spTree>
    <p:extLst>
      <p:ext uri="{BB962C8B-B14F-4D97-AF65-F5344CB8AC3E}">
        <p14:creationId xmlns:p14="http://schemas.microsoft.com/office/powerpoint/2010/main" val="3571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Koordinierungs- und Fachstelle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265114" y="2322226"/>
            <a:ext cx="8611032" cy="24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Projektträger Stadt Halle (Saale)</a:t>
            </a:r>
            <a:endParaRPr lang="de-DE" sz="1600" spc="-1" dirty="0"/>
          </a:p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federführend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seit 2007 Fachbereich Bildung</a:t>
            </a:r>
            <a:endParaRPr lang="de-DE" sz="1600" spc="-1" dirty="0"/>
          </a:p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Interne/externe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Koordinierungs- &amp; Fachstelle seit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01.03.2016</a:t>
            </a: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	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(Stadt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Halle (Saale)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&amp; Freiwilligen-Agentur)</a:t>
            </a:r>
          </a:p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Wechsel der internen Koordinierung zum 01.01.2022 an Koordinator Demokratieförderung</a:t>
            </a:r>
            <a:endParaRPr lang="de-DE" sz="1600" spc="-1" dirty="0"/>
          </a:p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Aufgaben u.a.:</a:t>
            </a:r>
            <a:endParaRPr lang="de-DE" sz="1600" spc="-1" dirty="0"/>
          </a:p>
          <a:p>
            <a:pPr lvl="1"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 Unterstützung &amp;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Koordinierung Begleitausschuss</a:t>
            </a:r>
            <a:endParaRPr lang="de-DE" sz="1600" spc="-1" dirty="0"/>
          </a:p>
          <a:p>
            <a:pPr lvl="1"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 Begleitung &amp; Beratung der Projekte</a:t>
            </a:r>
            <a:endParaRPr lang="de-DE" sz="1600" spc="-1" dirty="0"/>
          </a:p>
        </p:txBody>
      </p:sp>
    </p:spTree>
    <p:extLst>
      <p:ext uri="{BB962C8B-B14F-4D97-AF65-F5344CB8AC3E}">
        <p14:creationId xmlns:p14="http://schemas.microsoft.com/office/powerpoint/2010/main" val="40088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Begleitausschuss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265114" y="2148414"/>
            <a:ext cx="8611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Zusammensetzung aus Vertreter*innen verschiedener Netzwerke &amp; Zielgruppen</a:t>
            </a:r>
            <a:endParaRPr lang="de-DE" sz="1600" spc="-1" dirty="0"/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Neuberufung 2020 durch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FB Bildung mit zahlreichen neuen Mitgliedern (im folgenden </a:t>
            </a:r>
            <a:r>
              <a:rPr lang="de-DE" sz="1600" b="1" spc="-1" dirty="0">
                <a:solidFill>
                  <a:srgbClr val="00B0F0"/>
                </a:solidFill>
                <a:ea typeface="Verdana"/>
              </a:rPr>
              <a:t>blau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 markiert)</a:t>
            </a:r>
            <a:endParaRPr lang="de-DE" sz="1600" spc="-1" dirty="0"/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Aktuell </a:t>
            </a:r>
            <a:r>
              <a:rPr lang="de-DE" sz="1600" b="1" spc="-1" dirty="0">
                <a:solidFill>
                  <a:srgbClr val="000000"/>
                </a:solidFill>
                <a:ea typeface="Verdana"/>
              </a:rPr>
              <a:t>18 Mitglieder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: FB Bildung, Polizei, 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Sozial- &amp; Jugendhilfeplanung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, DGB, Bündnis Halle </a:t>
            </a:r>
            <a:r>
              <a:rPr lang="de-DE" sz="1600" spc="-1" dirty="0" err="1">
                <a:solidFill>
                  <a:srgbClr val="000000"/>
                </a:solidFill>
                <a:ea typeface="Verdana"/>
              </a:rPr>
              <a:t>gg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. Rechts, Stadtjugendring, Netzwerk Integration &amp;  Migration, Evangelischer Kirchenkreis, Miteinander e.V., 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Stadtsportbund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, 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Technologiepark Weinberg Campus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, Netzwerkstelle Schulerfolg für Halle, 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Netzwerk freier Schulen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, StadtElternRat, Kinder- &amp; Jugendrat, Jugendjury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, </a:t>
            </a:r>
            <a:r>
              <a:rPr lang="de-DE" sz="1600" spc="-1" dirty="0" err="1">
                <a:solidFill>
                  <a:srgbClr val="00B0F0"/>
                </a:solidFill>
                <a:ea typeface="Verdana"/>
              </a:rPr>
              <a:t>Fridays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 </a:t>
            </a:r>
            <a:r>
              <a:rPr lang="de-DE" sz="1600" spc="-1" dirty="0" err="1">
                <a:solidFill>
                  <a:srgbClr val="00B0F0"/>
                </a:solidFill>
                <a:ea typeface="Verdana"/>
              </a:rPr>
              <a:t>For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 Future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, </a:t>
            </a:r>
            <a:r>
              <a:rPr lang="de-DE" sz="1600" spc="-1" dirty="0">
                <a:solidFill>
                  <a:srgbClr val="00B0F0"/>
                </a:solidFill>
                <a:ea typeface="Verdana"/>
              </a:rPr>
              <a:t>Studierendenrat MLU</a:t>
            </a: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23.11.2021 HALLIANZ Forum mit BGA-Sitzung &amp; </a:t>
            </a:r>
            <a:r>
              <a:rPr lang="de-DE" sz="1600" dirty="0" smtClean="0"/>
              <a:t>Diskussionsforum </a:t>
            </a:r>
            <a:r>
              <a:rPr lang="de-DE" sz="1600" dirty="0"/>
              <a:t>des BGA: Handlungsstrategien 2022 einordnen, verstehen, weiterentwickeln</a:t>
            </a:r>
            <a:endParaRPr lang="de-DE" sz="1600" spc="-1" dirty="0"/>
          </a:p>
        </p:txBody>
      </p:sp>
    </p:spTree>
    <p:extLst>
      <p:ext uri="{BB962C8B-B14F-4D97-AF65-F5344CB8AC3E}">
        <p14:creationId xmlns:p14="http://schemas.microsoft.com/office/powerpoint/2010/main" val="3687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Zielentwicklung seit 2016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265114" y="2087958"/>
            <a:ext cx="861103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680" indent="-5713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Zivilgesellschaft &amp; demokratische Prozesse stärken</a:t>
            </a:r>
            <a:endParaRPr lang="de-DE" sz="1600" spc="-1" dirty="0"/>
          </a:p>
          <a:p>
            <a:pPr marL="571680" indent="-5713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Ehrenamtliches Engagements fördern &amp; wertschätzen</a:t>
            </a:r>
            <a:endParaRPr lang="de-DE" sz="1600" spc="-1" dirty="0"/>
          </a:p>
          <a:p>
            <a:pPr marL="571680" indent="-5713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Vereine, Initiativen &amp; Personen unterstützen, die sich für Vielfalt, Toleranz &amp; ein faires Miteinander einsetzen</a:t>
            </a:r>
            <a:endParaRPr lang="de-DE" sz="1600" spc="-1" dirty="0"/>
          </a:p>
          <a:p>
            <a:pPr marL="571680" indent="-5713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Beteiligung &amp; gesellschaftliche Teilhabe fördern</a:t>
            </a:r>
            <a:endParaRPr lang="de-DE" sz="1600" spc="-1" dirty="0"/>
          </a:p>
          <a:p>
            <a:endParaRPr lang="de-DE" sz="1600" spc="-1" dirty="0"/>
          </a:p>
          <a:p>
            <a:r>
              <a:rPr lang="de-DE" sz="1600" b="1" spc="-1" dirty="0">
                <a:solidFill>
                  <a:srgbClr val="000000"/>
                </a:solidFill>
                <a:ea typeface="Verdana"/>
              </a:rPr>
              <a:t>Leitziele </a:t>
            </a:r>
            <a:r>
              <a:rPr lang="de-DE" sz="1600" b="1" spc="-1" dirty="0" smtClean="0">
                <a:solidFill>
                  <a:srgbClr val="000000"/>
                </a:solidFill>
                <a:ea typeface="Verdana"/>
              </a:rPr>
              <a:t>2020/2021</a:t>
            </a:r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Die Demokratiekompetenz und das zivilgesellschaftliche Engagement der Menschen im Quartier verbessern sich spürbar.</a:t>
            </a:r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Tendenzen von Politikverdrossenheit, sozialer Polarisierung und gruppenbezogener Menschenfeindlichkeit in den Quartieren sowie in sozialen Medien werden verringert.</a:t>
            </a:r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Die Partnerschaft für Demokratie „HALLIANZ für Vielfalt“ ist nachhaltig in kommunale Entwicklungskonzepte verankert.</a:t>
            </a:r>
            <a:endParaRPr lang="de-DE" sz="1600" spc="-1" dirty="0"/>
          </a:p>
        </p:txBody>
      </p:sp>
    </p:spTree>
    <p:extLst>
      <p:ext uri="{BB962C8B-B14F-4D97-AF65-F5344CB8AC3E}">
        <p14:creationId xmlns:p14="http://schemas.microsoft.com/office/powerpoint/2010/main" val="12470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HALLIANZ Förder-Fonds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265114" y="2148414"/>
            <a:ext cx="861103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6840"/>
            <a:r>
              <a:rPr lang="de-DE" sz="1600" b="1" spc="-1" dirty="0">
                <a:solidFill>
                  <a:srgbClr val="000000"/>
                </a:solidFill>
                <a:ea typeface="Verdana"/>
              </a:rPr>
              <a:t>Beispiele geförderter Projekte über </a:t>
            </a:r>
            <a:r>
              <a:rPr lang="de-DE" sz="1600" b="1" spc="-1" dirty="0" smtClean="0">
                <a:solidFill>
                  <a:srgbClr val="000000"/>
                </a:solidFill>
                <a:ea typeface="Verdana"/>
              </a:rPr>
              <a:t>Förder-Fonds</a:t>
            </a:r>
            <a:r>
              <a:rPr lang="de-DE" sz="1600" b="1" spc="-1" dirty="0">
                <a:solidFill>
                  <a:srgbClr val="000000"/>
                </a:solidFill>
                <a:ea typeface="Verdana"/>
              </a:rPr>
              <a:t>:</a:t>
            </a:r>
            <a:endParaRPr lang="de-DE" sz="1600" spc="-1" dirty="0"/>
          </a:p>
          <a:p>
            <a:pPr marL="457200" indent="-456840"/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dirty="0"/>
              <a:t>Girl Power! Selbstverteidigungsworkshop für Mädchen und junge </a:t>
            </a:r>
            <a:r>
              <a:rPr lang="de-DE" sz="1600" dirty="0" smtClean="0"/>
              <a:t>Frauen</a:t>
            </a:r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dirty="0"/>
              <a:t>Check mal - politisch </a:t>
            </a:r>
            <a:r>
              <a:rPr lang="de-DE" sz="1600" dirty="0" err="1"/>
              <a:t>resilient</a:t>
            </a:r>
            <a:r>
              <a:rPr lang="de-DE" sz="1600" dirty="0"/>
              <a:t> gegen </a:t>
            </a:r>
            <a:r>
              <a:rPr lang="de-DE" sz="1600" dirty="0" smtClean="0"/>
              <a:t>Corona</a:t>
            </a:r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dirty="0" err="1"/>
              <a:t>Streetart</a:t>
            </a:r>
            <a:r>
              <a:rPr lang="de-DE" sz="1600" dirty="0"/>
              <a:t>-Wandbild Hallesches </a:t>
            </a:r>
            <a:r>
              <a:rPr lang="de-DE" sz="1600" dirty="0" smtClean="0"/>
              <a:t>Attentat</a:t>
            </a:r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dirty="0"/>
              <a:t>FLINTA* Theatergruppe Sprech- und </a:t>
            </a:r>
            <a:r>
              <a:rPr lang="de-DE" sz="1600" dirty="0" smtClean="0"/>
              <a:t>Technikworkshop</a:t>
            </a:r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dirty="0" smtClean="0"/>
              <a:t>Feminismen-Festival</a:t>
            </a:r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/>
              <a:t>Ausstellung </a:t>
            </a:r>
            <a:r>
              <a:rPr lang="de-DE" sz="1600" spc="-1" dirty="0" smtClean="0"/>
              <a:t>„Schwarz </a:t>
            </a:r>
            <a:r>
              <a:rPr lang="de-DE" sz="1600" spc="-1" dirty="0"/>
              <a:t>ist der </a:t>
            </a:r>
            <a:r>
              <a:rPr lang="de-DE" sz="1600" spc="-1" dirty="0" smtClean="0"/>
              <a:t>Ozean“</a:t>
            </a:r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/>
              <a:t>Umbau des </a:t>
            </a:r>
            <a:r>
              <a:rPr lang="de-DE" sz="1600" spc="-1" dirty="0" err="1"/>
              <a:t>KiezDöner</a:t>
            </a:r>
            <a:r>
              <a:rPr lang="de-DE" sz="1600" spc="-1" dirty="0"/>
              <a:t> in das Frühstückscafé TEKIEZ</a:t>
            </a:r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/>
              <a:t>„Demokratie </a:t>
            </a:r>
            <a:r>
              <a:rPr lang="de-DE" sz="1600" spc="-1" dirty="0" smtClean="0"/>
              <a:t>erhalten - </a:t>
            </a:r>
            <a:r>
              <a:rPr lang="de-DE" sz="1600" spc="-1" dirty="0"/>
              <a:t>wählen gehen“ (</a:t>
            </a:r>
            <a:r>
              <a:rPr lang="de-DE" sz="1600" spc="-1" dirty="0" smtClean="0"/>
              <a:t>Omas </a:t>
            </a:r>
            <a:r>
              <a:rPr lang="de-DE" sz="1600" spc="-1" dirty="0"/>
              <a:t>gegen </a:t>
            </a:r>
            <a:r>
              <a:rPr lang="de-DE" sz="1600" spc="-1" dirty="0" smtClean="0"/>
              <a:t>Rechts)</a:t>
            </a:r>
            <a:endParaRPr lang="de-DE" sz="1600" spc="-1" dirty="0"/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/>
              <a:t>Wandbild &amp; Begegnungsfest zur Städtepartnerschaft Halle-Ufa</a:t>
            </a:r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/>
              <a:t>Stadtteilfest in der Silberhöhe zum Weltkindertag</a:t>
            </a:r>
          </a:p>
          <a:p>
            <a:pPr marL="457200" indent="-456840">
              <a:buClr>
                <a:srgbClr val="000000"/>
              </a:buClr>
              <a:buFont typeface="StarSymbol"/>
              <a:buChar char="-"/>
            </a:pPr>
            <a:r>
              <a:rPr lang="de-DE" sz="1600" spc="-1" dirty="0"/>
              <a:t>Hallesche </a:t>
            </a:r>
            <a:r>
              <a:rPr lang="de-DE" sz="1600" spc="-1" dirty="0" smtClean="0"/>
              <a:t>Mauritiustage</a:t>
            </a:r>
            <a:endParaRPr lang="de-DE" sz="1600" spc="-1" dirty="0"/>
          </a:p>
        </p:txBody>
      </p:sp>
    </p:spTree>
    <p:extLst>
      <p:ext uri="{BB962C8B-B14F-4D97-AF65-F5344CB8AC3E}">
        <p14:creationId xmlns:p14="http://schemas.microsoft.com/office/powerpoint/2010/main" val="40440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HALLIANZ Jugend-Fonds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559838" y="2269326"/>
            <a:ext cx="74657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27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solidFill>
                  <a:srgbClr val="000000"/>
                </a:solidFill>
                <a:ea typeface="Verdana"/>
              </a:rPr>
              <a:t>Weiterentwicklung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Jugend-Fonds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seit 2017, um vor allem weitere Beteiligungsgremien bzw. Jugendinitiativen einzubinden &amp;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Jugend-Fonds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breiter &amp; nachhaltiger in Halle (Saale) zu verankern</a:t>
            </a:r>
            <a:endParaRPr lang="de-DE" sz="1600" spc="-1" dirty="0"/>
          </a:p>
          <a:p>
            <a:pPr marL="343080" indent="-3427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Koordinierung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&amp; Verwaltung durch jedes Jahr neu einberufene HALLIANZ Jugendjury mit ca. 15 Jugendlichen zwischen 13 &amp; 27 Jahren (Schüler*innen, Studierende, Azubis &amp; Freiwilligendienstleistende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)</a:t>
            </a:r>
          </a:p>
          <a:p>
            <a:pPr marL="343080" indent="-3427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>
                <a:ea typeface="Verdana"/>
              </a:rPr>
              <a:t>Jugendjury organisiert sich in AGs und setzt eigene Schwerpunkte und </a:t>
            </a:r>
            <a:r>
              <a:rPr lang="de-DE" sz="1600" spc="-1" dirty="0" smtClean="0">
                <a:ea typeface="Verdana"/>
              </a:rPr>
              <a:t>Kooperationen. </a:t>
            </a:r>
            <a:r>
              <a:rPr lang="de-DE" sz="1600" spc="-1" dirty="0">
                <a:ea typeface="Verdana"/>
              </a:rPr>
              <a:t>um Sicht der Jugend einzubringen, bspw. mit Volkspark und Moritzburg</a:t>
            </a:r>
            <a:endParaRPr lang="de-DE" sz="1600" spc="-1" dirty="0"/>
          </a:p>
          <a:p>
            <a:pPr marL="343080" indent="-3427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Projektmittel 2021: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10.000,- Euro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(</a:t>
            </a:r>
            <a:r>
              <a:rPr lang="de-DE" sz="1600" spc="-1" dirty="0" smtClean="0">
                <a:ea typeface="Verdana"/>
              </a:rPr>
              <a:t>15</a:t>
            </a:r>
            <a:r>
              <a:rPr lang="de-DE" sz="1600" b="1" spc="-1" dirty="0" smtClean="0">
                <a:solidFill>
                  <a:srgbClr val="FF0000"/>
                </a:solidFill>
                <a:ea typeface="Verdana"/>
              </a:rPr>
              <a:t>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Projekte wurden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umgesetzt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)</a:t>
            </a:r>
          </a:p>
          <a:p>
            <a:pPr marL="343080" indent="-342720">
              <a:buClr>
                <a:srgbClr val="000000"/>
              </a:buClr>
              <a:buFont typeface="StarSymbol"/>
              <a:buChar char="-"/>
            </a:pP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Ausschreibung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für neue Jugendjury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2022 im </a:t>
            </a:r>
            <a:r>
              <a:rPr lang="de-DE" sz="1600" spc="-1" dirty="0">
                <a:solidFill>
                  <a:srgbClr val="000000"/>
                </a:solidFill>
                <a:ea typeface="Verdana"/>
              </a:rPr>
              <a:t>November </a:t>
            </a:r>
            <a:r>
              <a:rPr lang="de-DE" sz="1600" spc="-1" dirty="0" smtClean="0">
                <a:solidFill>
                  <a:srgbClr val="000000"/>
                </a:solidFill>
                <a:ea typeface="Verdana"/>
              </a:rPr>
              <a:t>2021</a:t>
            </a:r>
            <a:endParaRPr lang="de-DE" sz="1600" spc="-1" dirty="0"/>
          </a:p>
        </p:txBody>
      </p:sp>
    </p:spTree>
    <p:extLst>
      <p:ext uri="{BB962C8B-B14F-4D97-AF65-F5344CB8AC3E}">
        <p14:creationId xmlns:p14="http://schemas.microsoft.com/office/powerpoint/2010/main" val="23339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2121" y="394981"/>
            <a:ext cx="3999309" cy="647515"/>
          </a:xfrm>
        </p:spPr>
        <p:txBody>
          <a:bodyPr/>
          <a:lstStyle/>
          <a:p>
            <a:r>
              <a:rPr lang="de-DE" sz="3200" b="1" spc="-1" dirty="0">
                <a:solidFill>
                  <a:srgbClr val="AAAA1C"/>
                </a:solidFill>
                <a:latin typeface="+mn-lt"/>
              </a:rPr>
              <a:t>Strategische Projekte</a:t>
            </a:r>
            <a:endParaRPr lang="de-DE" sz="32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71638"/>
            <a:ext cx="3868340" cy="823912"/>
          </a:xfrm>
        </p:spPr>
        <p:txBody>
          <a:bodyPr/>
          <a:lstStyle/>
          <a:p>
            <a:r>
              <a:rPr lang="de-DE" spc="-1" dirty="0" smtClean="0">
                <a:ea typeface="Verdana" panose="020B0604030504040204" pitchFamily="34" charset="0"/>
              </a:rPr>
              <a:t>Bildungswochen gegen Rassismus </a:t>
            </a:r>
            <a:endParaRPr lang="de-DE" spc="-1" dirty="0">
              <a:ea typeface="Verdana" panose="020B060403050404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175" y="2505075"/>
            <a:ext cx="3868340" cy="3684588"/>
          </a:xfrm>
        </p:spPr>
        <p:txBody>
          <a:bodyPr/>
          <a:lstStyle/>
          <a:p>
            <a:r>
              <a:rPr lang="de-DE" sz="1600" spc="-1" dirty="0" smtClean="0">
                <a:ea typeface="Verdana" panose="020B0604030504040204" pitchFamily="34" charset="0"/>
              </a:rPr>
              <a:t>Seit 10 Jahren zentrales </a:t>
            </a:r>
            <a:r>
              <a:rPr lang="de-DE" sz="1600" spc="-1" dirty="0">
                <a:ea typeface="Verdana" panose="020B0604030504040204" pitchFamily="34" charset="0"/>
              </a:rPr>
              <a:t>Förderprojekt </a:t>
            </a:r>
            <a:r>
              <a:rPr lang="de-DE" sz="1600" spc="-1" dirty="0" smtClean="0">
                <a:ea typeface="Verdana" panose="020B0604030504040204" pitchFamily="34" charset="0"/>
              </a:rPr>
              <a:t>mit </a:t>
            </a:r>
            <a:r>
              <a:rPr lang="de-DE" sz="1600" spc="-1" dirty="0">
                <a:ea typeface="Verdana" panose="020B0604030504040204" pitchFamily="34" charset="0"/>
              </a:rPr>
              <a:t>15.000,- </a:t>
            </a:r>
            <a:r>
              <a:rPr lang="de-DE" sz="1600" spc="-1" dirty="0" smtClean="0">
                <a:ea typeface="Verdana" panose="020B0604030504040204" pitchFamily="34" charset="0"/>
              </a:rPr>
              <a:t>Euro Förderung</a:t>
            </a:r>
            <a:endParaRPr lang="de-DE" sz="1600" spc="-1" dirty="0">
              <a:ea typeface="Verdana" panose="020B0604030504040204" pitchFamily="34" charset="0"/>
            </a:endParaRPr>
          </a:p>
          <a:p>
            <a:r>
              <a:rPr lang="de-DE" sz="1600" spc="-1" dirty="0">
                <a:ea typeface="Verdana" panose="020B0604030504040204" pitchFamily="34" charset="0"/>
              </a:rPr>
              <a:t>Koordination durch „Halle gegen Rechts - Bündnis für Zivilcourage</a:t>
            </a:r>
            <a:r>
              <a:rPr lang="de-DE" sz="1600" spc="-1" dirty="0" smtClean="0">
                <a:ea typeface="Verdana" panose="020B0604030504040204" pitchFamily="34" charset="0"/>
              </a:rPr>
              <a:t>“</a:t>
            </a:r>
          </a:p>
          <a:p>
            <a:r>
              <a:rPr lang="de-DE" sz="1600" spc="-1" dirty="0">
                <a:ea typeface="Verdana" panose="020B0604030504040204" pitchFamily="34" charset="0"/>
              </a:rPr>
              <a:t>15.-28.03.2021 „Hinsehen. Zuhören. Einmischen.“ mit </a:t>
            </a:r>
            <a:r>
              <a:rPr lang="de-DE" sz="1600" dirty="0"/>
              <a:t>25 </a:t>
            </a:r>
            <a:r>
              <a:rPr lang="de-DE" sz="1600" dirty="0" smtClean="0"/>
              <a:t>Online-Veranstaltungen und 750 TN</a:t>
            </a:r>
          </a:p>
          <a:p>
            <a:r>
              <a:rPr lang="de-DE" sz="1600" dirty="0"/>
              <a:t>verschiedene Formate</a:t>
            </a:r>
            <a:r>
              <a:rPr lang="de-DE" sz="1600" dirty="0" smtClean="0"/>
              <a:t>: bspw. </a:t>
            </a:r>
            <a:r>
              <a:rPr lang="de-DE" sz="1600" dirty="0"/>
              <a:t>Stadtrundgang per App, Workshops</a:t>
            </a:r>
            <a:r>
              <a:rPr lang="de-DE" sz="1600" dirty="0" smtClean="0"/>
              <a:t>, Vorträge, Film, Theater </a:t>
            </a:r>
            <a:r>
              <a:rPr lang="de-DE" sz="1600" dirty="0"/>
              <a:t>am </a:t>
            </a:r>
            <a:r>
              <a:rPr lang="de-DE" sz="1600" dirty="0" smtClean="0"/>
              <a:t>Telefon</a:t>
            </a:r>
          </a:p>
          <a:p>
            <a:r>
              <a:rPr lang="de-DE" sz="1600" spc="-1" dirty="0" smtClean="0">
                <a:ea typeface="Verdana" panose="020B0604030504040204" pitchFamily="34" charset="0"/>
              </a:rPr>
              <a:t>2022: Motto </a:t>
            </a:r>
            <a:r>
              <a:rPr lang="de-DE" sz="1600" spc="-1" dirty="0">
                <a:ea typeface="Verdana" panose="020B0604030504040204" pitchFamily="34" charset="0"/>
              </a:rPr>
              <a:t>„</a:t>
            </a:r>
            <a:r>
              <a:rPr lang="de-DE" sz="1600" dirty="0"/>
              <a:t>Aufstehen! Einmischen! Handeln!”</a:t>
            </a:r>
            <a:endParaRPr lang="de-DE" sz="1600" dirty="0" smtClean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spc="-1" dirty="0">
              <a:ea typeface="Verdana" panose="020B0604030504040204" pitchFamily="34" charset="0"/>
            </a:endParaRPr>
          </a:p>
          <a:p>
            <a:endParaRPr lang="de-DE" sz="1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pc="-1" dirty="0">
                <a:ea typeface="Verdana" panose="020B0604030504040204" pitchFamily="34" charset="0"/>
              </a:rPr>
              <a:t>Projekte gegen Antisemitismus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sz="1600" dirty="0" smtClean="0"/>
              <a:t>Förderung </a:t>
            </a:r>
            <a:r>
              <a:rPr lang="de-DE" sz="1600" dirty="0" err="1" smtClean="0"/>
              <a:t>veschiedener</a:t>
            </a:r>
            <a:r>
              <a:rPr lang="de-DE" sz="1600" dirty="0" smtClean="0"/>
              <a:t> Projekte mit 20.000,- Euro</a:t>
            </a:r>
          </a:p>
          <a:p>
            <a:r>
              <a:rPr lang="de-DE" sz="1600" spc="-1" dirty="0">
                <a:ea typeface="Verdana" panose="020B0604030504040204" pitchFamily="34" charset="0"/>
              </a:rPr>
              <a:t>Broschüre „STOLPERSTEINE in Halle an der Saale“</a:t>
            </a:r>
          </a:p>
          <a:p>
            <a:r>
              <a:rPr lang="de-DE" sz="1600" dirty="0"/>
              <a:t>Koalition gegen Antisemitismus in Halle - </a:t>
            </a:r>
            <a:r>
              <a:rPr lang="de-DE" sz="1600" spc="-1" dirty="0" smtClean="0">
                <a:ea typeface="Verdana" panose="020B0604030504040204" pitchFamily="34" charset="0"/>
              </a:rPr>
              <a:t>Buchprojekt </a:t>
            </a:r>
            <a:r>
              <a:rPr lang="de-DE" sz="1600" spc="-1" dirty="0">
                <a:ea typeface="Verdana" panose="020B0604030504040204" pitchFamily="34" charset="0"/>
              </a:rPr>
              <a:t>„Der Halle-Prozess. </a:t>
            </a:r>
            <a:endParaRPr lang="de-DE" sz="1600" spc="-1" dirty="0" smtClean="0">
              <a:ea typeface="Verdana" panose="020B0604030504040204" pitchFamily="34" charset="0"/>
            </a:endParaRPr>
          </a:p>
          <a:p>
            <a:r>
              <a:rPr lang="de-DE" sz="1600" spc="-1" dirty="0" smtClean="0">
                <a:ea typeface="Verdana" panose="020B0604030504040204" pitchFamily="34" charset="0"/>
              </a:rPr>
              <a:t>Hintergründe </a:t>
            </a:r>
            <a:r>
              <a:rPr lang="de-DE" sz="1600" spc="-1" dirty="0">
                <a:ea typeface="Verdana" panose="020B0604030504040204" pitchFamily="34" charset="0"/>
              </a:rPr>
              <a:t>und Perspektiven zum Prozess gegen den Täter des Anschlags vom 9. Oktober 2019</a:t>
            </a:r>
            <a:r>
              <a:rPr lang="de-DE" sz="1600" spc="-1" dirty="0" smtClean="0">
                <a:ea typeface="Verdana" panose="020B0604030504040204" pitchFamily="34" charset="0"/>
              </a:rPr>
              <a:t>“</a:t>
            </a:r>
          </a:p>
          <a:p>
            <a:r>
              <a:rPr lang="de-DE" sz="1600" spc="-1" dirty="0">
                <a:ea typeface="Verdana" panose="020B0604030504040204" pitchFamily="34" charset="0"/>
              </a:rPr>
              <a:t>Gedenkkonzert anlässlich des Anschlags </a:t>
            </a:r>
            <a:r>
              <a:rPr lang="de-DE" sz="1600" spc="-1" dirty="0" smtClean="0">
                <a:ea typeface="Verdana" panose="020B0604030504040204" pitchFamily="34" charset="0"/>
              </a:rPr>
              <a:t>2019- verschoben auf 2022</a:t>
            </a:r>
            <a:endParaRPr lang="de-DE" sz="1600" spc="-1" dirty="0">
              <a:ea typeface="Verdana" panose="020B0604030504040204" pitchFamily="34" charset="0"/>
            </a:endParaRPr>
          </a:p>
          <a:p>
            <a:endParaRPr lang="de-DE" sz="1600" spc="-1" dirty="0">
              <a:ea typeface="Verdana" panose="020B0604030504040204" pitchFamily="34" charset="0"/>
            </a:endParaRPr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2571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0510EE-C6D9-604A-B47F-85B369AC5D15}"/>
              </a:ext>
            </a:extLst>
          </p:cNvPr>
          <p:cNvSpPr txBox="1">
            <a:spLocks/>
          </p:cNvSpPr>
          <p:nvPr/>
        </p:nvSpPr>
        <p:spPr>
          <a:xfrm>
            <a:off x="912363" y="474268"/>
            <a:ext cx="5023624" cy="929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-1" dirty="0" smtClean="0">
                <a:solidFill>
                  <a:srgbClr val="AAAA1C"/>
                </a:solidFill>
                <a:latin typeface="+mn-lt"/>
              </a:rPr>
              <a:t>10. HALLIANZ Spendenlauf</a:t>
            </a:r>
            <a:endParaRPr lang="de-DE" sz="3200" b="1" dirty="0">
              <a:solidFill>
                <a:srgbClr val="AAAA1C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9F4381-09DA-9749-93F7-0B3253519481}"/>
              </a:ext>
            </a:extLst>
          </p:cNvPr>
          <p:cNvSpPr txBox="1"/>
          <p:nvPr/>
        </p:nvSpPr>
        <p:spPr>
          <a:xfrm>
            <a:off x="318014" y="1989716"/>
            <a:ext cx="812318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Spendenlaufmotto 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„Fit für </a:t>
            </a:r>
            <a:r>
              <a:rPr lang="de-DE" sz="1400" b="1" spc="-1" dirty="0" smtClean="0">
                <a:solidFill>
                  <a:srgbClr val="000000"/>
                </a:solidFill>
                <a:ea typeface="Verdana"/>
              </a:rPr>
              <a:t>Vielfalt“</a:t>
            </a:r>
            <a:endParaRPr lang="de-DE" sz="1400" spc="-1" dirty="0"/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Ziele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: Fundraising für die Eigenmittel </a:t>
            </a: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&amp; inhaltliche</a:t>
            </a:r>
          </a:p>
          <a:p>
            <a:pPr marL="360">
              <a:buClr>
                <a:srgbClr val="000000"/>
              </a:buClr>
            </a:pPr>
            <a:r>
              <a:rPr lang="de-DE" sz="1400" spc="-1" dirty="0">
                <a:solidFill>
                  <a:srgbClr val="000000"/>
                </a:solidFill>
                <a:ea typeface="Verdana"/>
              </a:rPr>
              <a:t>	</a:t>
            </a: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Einbeziehung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von </a:t>
            </a: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Bürger*innen</a:t>
            </a:r>
          </a:p>
          <a:p>
            <a:pPr marL="360">
              <a:buClr>
                <a:srgbClr val="000000"/>
              </a:buClr>
            </a:pPr>
            <a:endParaRPr lang="de-DE" sz="1400" spc="-1" dirty="0"/>
          </a:p>
          <a:p>
            <a:pPr marL="360">
              <a:buClr>
                <a:srgbClr val="000000"/>
              </a:buClr>
            </a:pPr>
            <a:r>
              <a:rPr lang="de-DE" sz="1400" u="sng" spc="-1" dirty="0" smtClean="0">
                <a:solidFill>
                  <a:srgbClr val="000000"/>
                </a:solidFill>
                <a:ea typeface="Verdana"/>
              </a:rPr>
              <a:t>Erneut veränderte Umsetzung:</a:t>
            </a:r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Digitaler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Spendenlauf im Zeitraum 01.09. - </a:t>
            </a: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17.09.2021</a:t>
            </a:r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Auftakt-Aktion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mit </a:t>
            </a: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Terrence Boyd (HFC) &amp; </a:t>
            </a:r>
            <a:r>
              <a:rPr lang="de-DE" sz="1400" dirty="0" smtClean="0"/>
              <a:t>Lea </a:t>
            </a:r>
            <a:r>
              <a:rPr lang="de-DE" sz="1400" dirty="0" err="1" smtClean="0"/>
              <a:t>Schergun</a:t>
            </a:r>
            <a:endParaRPr lang="de-DE" sz="1400" dirty="0"/>
          </a:p>
          <a:p>
            <a:pPr marL="360">
              <a:buClr>
                <a:srgbClr val="000000"/>
              </a:buClr>
            </a:pPr>
            <a:r>
              <a:rPr lang="de-DE" sz="1400" dirty="0"/>
              <a:t>	</a:t>
            </a:r>
            <a:r>
              <a:rPr lang="de-DE" sz="1400" dirty="0" smtClean="0"/>
              <a:t>(</a:t>
            </a:r>
            <a:r>
              <a:rPr lang="de-DE" sz="1400" dirty="0" err="1" smtClean="0"/>
              <a:t>AthletensprecherinSpecial</a:t>
            </a:r>
            <a:r>
              <a:rPr lang="de-DE" sz="1400" dirty="0" smtClean="0"/>
              <a:t> Olympics) </a:t>
            </a:r>
            <a:endParaRPr lang="de-DE" sz="1400" spc="-1" dirty="0" smtClean="0">
              <a:solidFill>
                <a:srgbClr val="000000"/>
              </a:solidFill>
              <a:ea typeface="Verdana"/>
            </a:endParaRPr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spc="-1" dirty="0" err="1" smtClean="0">
                <a:solidFill>
                  <a:srgbClr val="000000"/>
                </a:solidFill>
                <a:ea typeface="Verdana"/>
              </a:rPr>
              <a:t>Maskottchenlauf</a:t>
            </a: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 am 10.09.2021 mit 17 Maskottchen</a:t>
            </a:r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Abschlussveranstaltung im Volkspark am 17.09.2021</a:t>
            </a:r>
          </a:p>
          <a:p>
            <a:pPr marL="360">
              <a:buClr>
                <a:srgbClr val="000000"/>
              </a:buClr>
            </a:pP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Über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750 </a:t>
            </a:r>
            <a:r>
              <a:rPr lang="de-DE" sz="1400" dirty="0" smtClean="0"/>
              <a:t>engagierte Teilnehmer*innen &amp; 13 </a:t>
            </a:r>
            <a:r>
              <a:rPr lang="de-DE" sz="1400" dirty="0"/>
              <a:t>Marathon-Teams der Vielfalt </a:t>
            </a:r>
            <a:endParaRPr lang="de-DE" sz="1400" dirty="0" smtClean="0"/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i="1" spc="-1" dirty="0">
                <a:ea typeface="Verdana"/>
              </a:rPr>
              <a:t>Schulen (z.B. Fliederwegschule, Grundschule Glaucha, Georg-Cantor-Gymnasium)</a:t>
            </a:r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i="1" spc="-1" dirty="0">
                <a:ea typeface="Verdana"/>
              </a:rPr>
              <a:t>Kinder- &amp; Jugendrat</a:t>
            </a:r>
            <a:r>
              <a:rPr lang="de-DE" sz="1400" i="1" spc="-1" dirty="0" smtClean="0">
                <a:ea typeface="Verdana"/>
              </a:rPr>
              <a:t>, Stadtschülerrat, </a:t>
            </a:r>
            <a:r>
              <a:rPr lang="de-DE" sz="1400" i="1" spc="-1" dirty="0">
                <a:ea typeface="Verdana"/>
              </a:rPr>
              <a:t>HALLIANZ Jugendjury</a:t>
            </a:r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i="1" spc="-1" dirty="0">
                <a:ea typeface="Verdana"/>
              </a:rPr>
              <a:t>Vereine (z.B. Rock </a:t>
            </a:r>
            <a:r>
              <a:rPr lang="de-DE" sz="1400" i="1" spc="-1" dirty="0" err="1">
                <a:ea typeface="Verdana"/>
              </a:rPr>
              <a:t>Your</a:t>
            </a:r>
            <a:r>
              <a:rPr lang="de-DE" sz="1400" i="1" spc="-1" dirty="0">
                <a:ea typeface="Verdana"/>
              </a:rPr>
              <a:t> Life, S.C.H.I.R.M.-Projekt, engagiert-in-halle, Special Olympics Team)</a:t>
            </a:r>
          </a:p>
          <a:p>
            <a:pPr marL="286110" indent="-285750">
              <a:buClr>
                <a:srgbClr val="000000"/>
              </a:buClr>
              <a:buFontTx/>
              <a:buChar char="-"/>
            </a:pPr>
            <a:r>
              <a:rPr lang="de-DE" sz="1400" i="1" spc="-1" dirty="0">
                <a:ea typeface="Verdana"/>
              </a:rPr>
              <a:t>Unternehmen (z.B. Allianz </a:t>
            </a:r>
            <a:r>
              <a:rPr lang="de-DE" sz="1400" i="1" spc="-1" dirty="0" err="1">
                <a:ea typeface="Verdana"/>
              </a:rPr>
              <a:t>direct</a:t>
            </a:r>
            <a:r>
              <a:rPr lang="de-DE" sz="1400" i="1" spc="-1" dirty="0">
                <a:ea typeface="Verdana"/>
              </a:rPr>
              <a:t>, HWG, GP Papenburg, Stadtwerke, WG Freiheit, GWG, Bauverein, Christliche Akademie)</a:t>
            </a:r>
            <a:endParaRPr lang="de-DE" sz="1400" i="1" spc="-1" dirty="0"/>
          </a:p>
          <a:p>
            <a:pPr marL="457200" indent="-456840"/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Spendensumme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: Stand </a:t>
            </a:r>
            <a:r>
              <a:rPr lang="de-DE" sz="1400" spc="-1" dirty="0" smtClean="0">
                <a:solidFill>
                  <a:srgbClr val="000000"/>
                </a:solidFill>
                <a:ea typeface="Verdana"/>
              </a:rPr>
              <a:t>26.10.2021 </a:t>
            </a:r>
            <a:r>
              <a:rPr lang="de-DE" sz="1400" spc="-1" dirty="0">
                <a:solidFill>
                  <a:srgbClr val="000000"/>
                </a:solidFill>
                <a:ea typeface="Verdana"/>
              </a:rPr>
              <a:t>= </a:t>
            </a:r>
            <a:r>
              <a:rPr lang="de-DE" sz="1400" b="1" spc="-1" dirty="0" smtClean="0">
                <a:solidFill>
                  <a:srgbClr val="000000"/>
                </a:solidFill>
                <a:ea typeface="Verdana"/>
              </a:rPr>
              <a:t>8.500</a:t>
            </a:r>
            <a:r>
              <a:rPr lang="de-DE" sz="1400" b="1" spc="-1" dirty="0">
                <a:solidFill>
                  <a:srgbClr val="000000"/>
                </a:solidFill>
                <a:ea typeface="Verdana"/>
              </a:rPr>
              <a:t>,- </a:t>
            </a:r>
            <a:r>
              <a:rPr lang="de-DE" sz="1400" b="1" spc="-1" dirty="0" smtClean="0">
                <a:solidFill>
                  <a:srgbClr val="000000"/>
                </a:solidFill>
                <a:ea typeface="Verdana"/>
              </a:rPr>
              <a:t>Euro</a:t>
            </a:r>
            <a:endParaRPr lang="de-DE" sz="1400" spc="-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19" y="2243478"/>
            <a:ext cx="3257078" cy="18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773</Words>
  <Application>Microsoft Office PowerPoint</Application>
  <PresentationFormat>Bildschirmpräsentation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StarSymbol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Strategische Projekte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leonhardtkaren</cp:lastModifiedBy>
  <cp:revision>35</cp:revision>
  <cp:lastPrinted>2021-10-26T15:09:33Z</cp:lastPrinted>
  <dcterms:created xsi:type="dcterms:W3CDTF">2021-03-19T12:53:18Z</dcterms:created>
  <dcterms:modified xsi:type="dcterms:W3CDTF">2021-11-16T13:11:15Z</dcterms:modified>
</cp:coreProperties>
</file>